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790" r:id="rId3"/>
    <p:sldId id="787" r:id="rId4"/>
    <p:sldId id="781" r:id="rId5"/>
    <p:sldId id="779" r:id="rId6"/>
    <p:sldId id="789" r:id="rId7"/>
    <p:sldId id="778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876B"/>
    <a:srgbClr val="5E7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7"/>
    <p:restoredTop sz="82365"/>
  </p:normalViewPr>
  <p:slideViewPr>
    <p:cSldViewPr snapToGrid="0">
      <p:cViewPr varScale="1">
        <p:scale>
          <a:sx n="60" d="100"/>
          <a:sy n="60" d="100"/>
        </p:scale>
        <p:origin x="70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4C16D-7688-2A4F-99FE-EBDA9EDAB748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7565A-CDA0-B14E-97E4-48085FBE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051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  CASO MUITO INTERESSANTE, A PACIENTES DO SEXO FEMININO, TREINADORA FISICA E SEM NENHUM FATOR DE RISCO PARA ATEROSCLEROSE APRESENTOU DOR CERVICAL SUBITA ACOMPANHADA DE DIMINUICAO DE FORCA MOTORA EM MSE.</a:t>
            </a:r>
          </a:p>
          <a:p>
            <a:r>
              <a:rPr lang="pt-BR" dirty="0"/>
              <a:t>. O ECODOPPLER JÁ IDENTIFICOU A PLACA MUITO VOLUMOSA COM ESTENOSE SUPERIOR A 80% CONFIRMADA PELO ANGIOTC. COMO O QUADRO CLINICO ERA MUITO ATIPICO PACIENTE JOVEM SEM FATORES DE RISCO E COM QUEIXA DE DOR CERVICAL EU DECIDI FAZER UMA ANGIORM PARA ESTUDAR A PAREDE.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288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ESSA E AO MEU VER A GRANDE VANTAGEM DESSE ESTUDO DE PAREDE, AS DUVIDAS EM CASOS DE DIAGNOSTICO DIFERENCIAL ENTRE PLACAS E HEMATOMAS MURAIS E  DISSECOES EM QUE A CONDUTA PODE MUDAR.</a:t>
            </a:r>
          </a:p>
          <a:p>
            <a:pPr algn="just"/>
            <a:r>
              <a:rPr lang="pt-BR" dirty="0"/>
              <a:t>PARA O ESTUDO DA PAREDE DO VASO DEVE SE FAZER UMA SEQUENCIA CHAMADA DE T1 VOLUMETRICA BLACK BLOOD EM QUE SÃO FEITAS  AQUISICOES DE IMAGEM TRIDIMENCIONAL SUPRIMINDO O SINAL DO SANGUE EM FLUXO OU SEJA A LUZ DO VASO FICA PRETA E A PAREDE SE DESTACA.  CONFORME NOS PODEMOS VER NESSE CASO,  O ASPECTO HIPOINTENSO CONFIRMA O CORE LIPIDICO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68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INTRAOPERATORIA A PLACA ERA IMPRESSIONANTE. UM CORE LIPIDICO GIGANTE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54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VALE LEMBRA QUE NA T1 BLACK BLOOD O CORE LIPIDICO APARECE HIPOINTENSO E AS HEMORRAGIAS HIPERINTENSAS ESPECIALMENTE NA FASE SUBAGUDA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03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CONFORME PODEMOS CLARAMENTE VISUALISAR NESSE CASO EM QUE A LESAO HIPERINTENSA NA PAREDE CORRESPONDE A ESSA HEMORRAGIA INTRAPLACA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914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LAUDO DE RM DO NOSSO SERVIÇO! </a:t>
            </a:r>
            <a:r>
              <a:rPr lang="pt-BR"/>
              <a:t>MOTIVO DE ORGULHO.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64933-1D34-4940-905C-85C0A2E1054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18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A6B77-B93B-5BA6-75E7-981F1DCE8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C4401C-811B-FCE3-048A-D138A498E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D6825A-986C-FD92-CEFB-9358C32B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ECEACD-4065-1FDA-F694-004CE416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4392D1-EC40-2956-6E4C-B34A68F0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35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B25D0-5FE0-950F-3CDD-CD16126E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E86C2F9-9BB5-9A7E-92CE-0760A4C6D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E174C0-BDB4-278F-3780-9C2EC91CA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574298-74B2-8FC2-745F-713D0983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BCFEB0-2F27-E4D8-2AD6-7E9CAB79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59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8DFA76-BAA4-8AF4-3A2B-9BD722F39E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256DCE8-C8ED-2867-93E5-348BBBF8F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C33519-4B95-1112-46E5-C7E6E0AF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FB96D3-D098-4EB4-494A-79EE5CE0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AC5549-DEA1-B043-29FF-54D096F9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82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5CCE7-6E71-366A-1ECE-44BEE1E8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D42D16-3E69-9BBB-26E9-6B855D11F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A38593-C7F8-B39D-63B2-B7D1269F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B6EBA3-C3BC-DBCB-1BEF-D875EDA2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27CCF6-7BA5-8D91-4DB1-C5D80399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2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47C6A-4BAF-DBB0-3B0F-C7BAA4482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22B78B-61F9-79FD-69BA-FD4D5FE12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51C2F3-EE9B-7E4F-9B90-FEF12B73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013905-3BE3-B17D-D85A-97E2EA23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4C6C4A-3844-FDA2-71B4-F2A1062B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45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E6ADCB-1CCB-DFB9-04E3-71E89CE9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B8CCC0-487E-7F42-9BCB-6918F56BB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81ECF6-2943-35AF-68E4-28BAF85BE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A65F15-9B95-402E-EE33-5B1E4058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D5ACC7-4D61-11AE-961B-6710CB77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4A2E60-FCFA-C4D6-F137-3CEB2A81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76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784B0-3FC9-C333-8960-F962E048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F1F30F-35A0-AB1D-2EC9-CBA20EDFD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A30237-8377-B0C1-281F-7F960AC74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993DB76-EF03-CD05-60BB-F66B87760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22037AD-CAB8-C360-FE1D-70DD70859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989EC5C-7F44-1BCE-9F5C-38DA7B19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5DD993B-07CC-CC99-5757-3E9DC61B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E32692D-BE82-E002-D4DF-518AC583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87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7C940-9C03-3DC7-7533-7F1F00AE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7DAD8D3-80F3-24B6-8407-673AFAA95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FE57CA0-7D64-EF26-CBD3-D1ED2E23B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2AAED9-5EAB-7C48-B4DC-B55F563A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80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34F6D2-1A4C-80FE-9BAB-BEF6A37CC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7ABB94A-84EE-8E16-8299-11FF2478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779DECD-BE9C-4529-F907-B5D7FE00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25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75494-6D3E-D9A5-ECA5-4040C4B5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1780EB-C290-829E-0A54-913ABC21B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08AFC2-E10E-1D83-1CB4-8A866656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482B19-8C22-2C5F-7FEE-24BE2C5C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575299-606F-160D-C621-4759F834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F2A774-C05F-5CEE-E329-042EEA60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72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B6AA1-5E7D-5F3A-794A-1EEFB5B6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9DCCD06-557B-5BFD-03BC-B05C13228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6228D5D-2503-5C8B-D1A3-A2580E31A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4F1B899-922F-4666-A276-38E3E6DD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046D4B0-A6CC-B2F5-69F0-D6D9DA107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D79979-6903-0F71-FABB-EAEE2783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98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198FB8A-DDCA-865B-E04B-65C1D9F1F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DCF99D-6481-33B2-8DE2-5DD2E3212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9EE7B0-D8D6-1B8D-9B17-69680BE4A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EC9D61-3373-AA4E-AFD6-1E4867057FF1}" type="datetimeFigureOut">
              <a:rPr lang="pt-BR" smtClean="0"/>
              <a:t>13/08/2025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D44264-26A6-B730-928F-F08EB1F18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A7823B-D5D1-F023-F574-7709F6FB6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8F79F4-BA9B-6B4C-825B-18FBCE1F6A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65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EAB83-69B6-1EB3-A942-7E2CAD2771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b="1" dirty="0">
                <a:solidFill>
                  <a:srgbClr val="5E7757"/>
                </a:solidFill>
              </a:rPr>
              <a:t>CASO 3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28FF76-D1F9-A14C-161B-B5C21BF570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b="1" dirty="0">
                <a:solidFill>
                  <a:srgbClr val="70876B"/>
                </a:solidFill>
              </a:rPr>
              <a:t>USO DA RESSONANCIA MAGNÉTICA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CACF4BC-3470-F94F-C7B9-7EF290667B74}"/>
              </a:ext>
            </a:extLst>
          </p:cNvPr>
          <p:cNvSpPr txBox="1"/>
          <p:nvPr/>
        </p:nvSpPr>
        <p:spPr>
          <a:xfrm>
            <a:off x="3048000" y="3768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SÉRIE MORFOLOGIA DE PLACA</a:t>
            </a:r>
          </a:p>
        </p:txBody>
      </p:sp>
    </p:spTree>
    <p:extLst>
      <p:ext uri="{BB962C8B-B14F-4D97-AF65-F5344CB8AC3E}">
        <p14:creationId xmlns:p14="http://schemas.microsoft.com/office/powerpoint/2010/main" val="2452524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9E31D-E157-98B4-F93B-58ABE8AE9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7DC9EE-D967-F73C-612E-ECB617D1ED2E}"/>
              </a:ext>
            </a:extLst>
          </p:cNvPr>
          <p:cNvSpPr txBox="1">
            <a:spLocks/>
          </p:cNvSpPr>
          <p:nvPr/>
        </p:nvSpPr>
        <p:spPr>
          <a:xfrm>
            <a:off x="219334" y="292185"/>
            <a:ext cx="1645277" cy="684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2C447D"/>
                </a:solidFill>
                <a:latin typeface="Montserrat ExtraBold" panose="00000900000000000000" pitchFamily="50" charset="0"/>
              </a:rPr>
              <a:t>Caso 3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5B2982F-2216-7659-AA9C-E594D53766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30" t="24129" r="7085" b="40187"/>
          <a:stretch/>
        </p:blipFill>
        <p:spPr>
          <a:xfrm>
            <a:off x="219334" y="2324005"/>
            <a:ext cx="5565801" cy="34849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C9DA525-7FCF-55D4-FAF6-71728D797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738" y="2349257"/>
            <a:ext cx="2702613" cy="343140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4B87FFB-DA16-8A48-B67A-3A31C3D42A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555" r="27111"/>
          <a:stretch/>
        </p:blipFill>
        <p:spPr>
          <a:xfrm>
            <a:off x="8715056" y="2349258"/>
            <a:ext cx="3257610" cy="343140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79ECAA4-C460-C6F6-FF70-464EF4D4071F}"/>
              </a:ext>
            </a:extLst>
          </p:cNvPr>
          <p:cNvSpPr txBox="1"/>
          <p:nvPr/>
        </p:nvSpPr>
        <p:spPr>
          <a:xfrm>
            <a:off x="2219703" y="449792"/>
            <a:ext cx="6509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40 A, FEMININA, TREINADORA FÍSICA, SEM FATORES DE RISCO </a:t>
            </a:r>
          </a:p>
          <a:p>
            <a:r>
              <a:rPr lang="pt-BR" dirty="0"/>
              <a:t>DOR CERVIICAL HÁ 1 SEMANA SEGUIDA DE </a:t>
            </a:r>
          </a:p>
          <a:p>
            <a:r>
              <a:rPr lang="pt-BR" dirty="0"/>
              <a:t>MONOPARESIA MSE  TRANSITÓRIA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DCC3FB5-08CF-EDA4-254C-C0CB7C0D32C9}"/>
              </a:ext>
            </a:extLst>
          </p:cNvPr>
          <p:cNvSpPr txBox="1"/>
          <p:nvPr/>
        </p:nvSpPr>
        <p:spPr>
          <a:xfrm>
            <a:off x="2219703" y="1954673"/>
            <a:ext cx="165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ECODOPPLER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97E266-343F-1DC4-E0BE-54BD3C298508}"/>
              </a:ext>
            </a:extLst>
          </p:cNvPr>
          <p:cNvSpPr txBox="1"/>
          <p:nvPr/>
        </p:nvSpPr>
        <p:spPr>
          <a:xfrm>
            <a:off x="7785504" y="1954673"/>
            <a:ext cx="231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ANGIOTOMOGRAFIA</a:t>
            </a:r>
          </a:p>
        </p:txBody>
      </p:sp>
    </p:spTree>
    <p:extLst>
      <p:ext uri="{BB962C8B-B14F-4D97-AF65-F5344CB8AC3E}">
        <p14:creationId xmlns:p14="http://schemas.microsoft.com/office/powerpoint/2010/main" val="3009231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05A0-0ED7-01E5-C73E-F181DCEF8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AE289C2-22FC-DAA1-ECC2-8F543E8A1229}"/>
              </a:ext>
            </a:extLst>
          </p:cNvPr>
          <p:cNvSpPr txBox="1">
            <a:spLocks/>
          </p:cNvSpPr>
          <p:nvPr/>
        </p:nvSpPr>
        <p:spPr>
          <a:xfrm>
            <a:off x="5737964" y="-24084"/>
            <a:ext cx="1645277" cy="684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rgbClr val="2C447D"/>
                </a:solidFill>
                <a:latin typeface="Montserrat ExtraBold" panose="00000900000000000000" pitchFamily="50" charset="0"/>
              </a:rPr>
              <a:t>Caso 3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E545B37-B35B-ACC9-F754-AC4E2F44E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573" y="3539958"/>
            <a:ext cx="2378530" cy="30199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1544B4B-4C61-5CA8-9308-A735747EF0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49" r="15703"/>
          <a:stretch/>
        </p:blipFill>
        <p:spPr>
          <a:xfrm>
            <a:off x="2272687" y="475750"/>
            <a:ext cx="2714113" cy="608413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3C263D2-BF3E-B658-A830-D6DCA81838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455" r="27111"/>
          <a:stretch/>
        </p:blipFill>
        <p:spPr>
          <a:xfrm>
            <a:off x="5203547" y="3517819"/>
            <a:ext cx="2714113" cy="305606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D6F932B-CC1B-9D1F-FA38-31F6322C17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78" t="34033" r="1679" b="11486"/>
          <a:stretch/>
        </p:blipFill>
        <p:spPr>
          <a:xfrm>
            <a:off x="5176713" y="517965"/>
            <a:ext cx="5325709" cy="280007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B37027C-6FE4-1CAD-265E-955E820A1009}"/>
              </a:ext>
            </a:extLst>
          </p:cNvPr>
          <p:cNvSpPr txBox="1"/>
          <p:nvPr/>
        </p:nvSpPr>
        <p:spPr>
          <a:xfrm>
            <a:off x="70674" y="2247296"/>
            <a:ext cx="22020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T1 VOLUMÉTRICA</a:t>
            </a:r>
          </a:p>
          <a:p>
            <a:pPr algn="ctr"/>
            <a:r>
              <a:rPr lang="pt-BR" b="1" dirty="0"/>
              <a:t>BLACK BLOOD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supressão do </a:t>
            </a:r>
          </a:p>
          <a:p>
            <a:r>
              <a:rPr lang="pt-BR" dirty="0"/>
              <a:t>sinal do sangue </a:t>
            </a:r>
          </a:p>
          <a:p>
            <a:r>
              <a:rPr lang="pt-BR" dirty="0"/>
              <a:t>em fluxo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LRNC </a:t>
            </a:r>
            <a:r>
              <a:rPr lang="pt-BR" dirty="0" err="1"/>
              <a:t>hipodenso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37D158E-C995-1B7C-366F-C849B5545E50}"/>
              </a:ext>
            </a:extLst>
          </p:cNvPr>
          <p:cNvSpPr txBox="1"/>
          <p:nvPr/>
        </p:nvSpPr>
        <p:spPr>
          <a:xfrm>
            <a:off x="339213" y="1356852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ANGIORM</a:t>
            </a:r>
          </a:p>
        </p:txBody>
      </p:sp>
    </p:spTree>
    <p:extLst>
      <p:ext uri="{BB962C8B-B14F-4D97-AF65-F5344CB8AC3E}">
        <p14:creationId xmlns:p14="http://schemas.microsoft.com/office/powerpoint/2010/main" val="299704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C38880F-4FA7-21C1-FD34-C30CE8C0414F}"/>
              </a:ext>
            </a:extLst>
          </p:cNvPr>
          <p:cNvSpPr txBox="1">
            <a:spLocks/>
          </p:cNvSpPr>
          <p:nvPr/>
        </p:nvSpPr>
        <p:spPr>
          <a:xfrm>
            <a:off x="-201242" y="107520"/>
            <a:ext cx="1645277" cy="684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2C447D"/>
                </a:solidFill>
                <a:latin typeface="Montserrat ExtraBold" panose="00000900000000000000" pitchFamily="50" charset="0"/>
              </a:rPr>
              <a:t>Caso 3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CC04A34-782E-9789-FF6F-37C0F06DF0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30" t="24129" r="7085" b="40187"/>
          <a:stretch/>
        </p:blipFill>
        <p:spPr>
          <a:xfrm>
            <a:off x="1088747" y="638461"/>
            <a:ext cx="4817271" cy="30162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54EBE7-8C46-175E-9429-8BA058338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47" y="3843409"/>
            <a:ext cx="4890453" cy="292264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05D144E-4F07-AE9B-38E9-70968E8479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297"/>
          <a:stretch/>
        </p:blipFill>
        <p:spPr>
          <a:xfrm>
            <a:off x="6194869" y="3843407"/>
            <a:ext cx="5375734" cy="29226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B193869-5E46-FFCC-36E0-2BDCCEC56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869" y="684814"/>
            <a:ext cx="2339146" cy="296992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1BB184D-0A80-DE11-9691-AF095BE102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555" r="27111"/>
          <a:stretch/>
        </p:blipFill>
        <p:spPr>
          <a:xfrm>
            <a:off x="8751100" y="684813"/>
            <a:ext cx="2819503" cy="296992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3F8A4F5-EB42-9B8B-E81B-4352429C445A}"/>
              </a:ext>
            </a:extLst>
          </p:cNvPr>
          <p:cNvSpPr txBox="1"/>
          <p:nvPr/>
        </p:nvSpPr>
        <p:spPr>
          <a:xfrm>
            <a:off x="1799303" y="221226"/>
            <a:ext cx="713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40 A, FEMININA, TREINADORA FÍSICA, MONOPARESIA E TRANSITÓRIA</a:t>
            </a:r>
          </a:p>
        </p:txBody>
      </p:sp>
    </p:spTree>
    <p:extLst>
      <p:ext uri="{BB962C8B-B14F-4D97-AF65-F5344CB8AC3E}">
        <p14:creationId xmlns:p14="http://schemas.microsoft.com/office/powerpoint/2010/main" val="3608468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A0EB819-3E41-4DEB-2F71-ECED07E09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8287" y="1260771"/>
            <a:ext cx="11043713" cy="433645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DA6E7A9-BF37-D43D-A707-D145E2AD1947}"/>
              </a:ext>
            </a:extLst>
          </p:cNvPr>
          <p:cNvSpPr txBox="1"/>
          <p:nvPr/>
        </p:nvSpPr>
        <p:spPr>
          <a:xfrm>
            <a:off x="2109075" y="361533"/>
            <a:ext cx="7973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NÚCLEO LIPÍDICO X HEMORRAGIA INTRAPLACA</a:t>
            </a:r>
          </a:p>
        </p:txBody>
      </p:sp>
    </p:spTree>
    <p:extLst>
      <p:ext uri="{BB962C8B-B14F-4D97-AF65-F5344CB8AC3E}">
        <p14:creationId xmlns:p14="http://schemas.microsoft.com/office/powerpoint/2010/main" val="29384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A8FD0-FC68-2CED-5A9C-3F1271434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05F7665-D91C-CF93-0C56-55CB4858FC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27" r="14734"/>
          <a:stretch/>
        </p:blipFill>
        <p:spPr>
          <a:xfrm>
            <a:off x="2470216" y="226442"/>
            <a:ext cx="1922169" cy="650433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291CAF9-9BEB-728A-48FE-8C63A02F07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654"/>
          <a:stretch/>
        </p:blipFill>
        <p:spPr>
          <a:xfrm>
            <a:off x="4494272" y="226442"/>
            <a:ext cx="5261276" cy="280529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49111F4-276D-ABB4-6481-752E79CBD7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027" r="23404" b="4174"/>
          <a:stretch/>
        </p:blipFill>
        <p:spPr>
          <a:xfrm>
            <a:off x="88492" y="211695"/>
            <a:ext cx="2274764" cy="645457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90FE3C0-67E6-70AD-6186-CB194EFDC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296" y="226442"/>
            <a:ext cx="2112147" cy="15841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BD55601-8648-8F2C-A7A4-9A377B176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273" y="3098466"/>
            <a:ext cx="5261276" cy="356780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DEA9CD0-6635-37C8-88AC-F1C1FBEA6B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773" t="27371" b="52222"/>
          <a:stretch/>
        </p:blipFill>
        <p:spPr>
          <a:xfrm rot="5400000">
            <a:off x="8573753" y="3272579"/>
            <a:ext cx="4675234" cy="21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8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xto, Carta&#10;&#10;O conteúdo gerado por IA pode estar incorreto.">
            <a:extLst>
              <a:ext uri="{FF2B5EF4-FFF2-40B4-BE49-F238E27FC236}">
                <a16:creationId xmlns:a16="http://schemas.microsoft.com/office/drawing/2014/main" id="{7BCACE08-C745-6C32-07F5-5A9AFD3B6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1663913"/>
            <a:ext cx="11680723" cy="1765087"/>
          </a:xfrm>
        </p:spPr>
      </p:pic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2E753C0F-B2AF-9D6A-4CE1-ABD08C383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3486387"/>
            <a:ext cx="11680723" cy="180746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AA74A78-4ADF-8421-18AC-1B759B13E1D6}"/>
              </a:ext>
            </a:extLst>
          </p:cNvPr>
          <p:cNvSpPr txBox="1"/>
          <p:nvPr/>
        </p:nvSpPr>
        <p:spPr>
          <a:xfrm>
            <a:off x="6695768" y="2300748"/>
            <a:ext cx="4675238" cy="4866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5BA8B89-4644-1E1D-5DBB-540E059ABEBC}"/>
              </a:ext>
            </a:extLst>
          </p:cNvPr>
          <p:cNvCxnSpPr/>
          <p:nvPr/>
        </p:nvCxnSpPr>
        <p:spPr>
          <a:xfrm>
            <a:off x="3347884" y="4498258"/>
            <a:ext cx="1946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3DCEBAF-E616-633D-3673-8E92A9AAA441}"/>
              </a:ext>
            </a:extLst>
          </p:cNvPr>
          <p:cNvCxnSpPr>
            <a:cxnSpLocks/>
          </p:cNvCxnSpPr>
          <p:nvPr/>
        </p:nvCxnSpPr>
        <p:spPr>
          <a:xfrm>
            <a:off x="609600" y="5152103"/>
            <a:ext cx="14699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96A5697-29BA-09FA-D932-A1DFB3A1392B}"/>
              </a:ext>
            </a:extLst>
          </p:cNvPr>
          <p:cNvCxnSpPr>
            <a:cxnSpLocks/>
          </p:cNvCxnSpPr>
          <p:nvPr/>
        </p:nvCxnSpPr>
        <p:spPr>
          <a:xfrm>
            <a:off x="10456606" y="4783393"/>
            <a:ext cx="13765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3353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313</Words>
  <Application>Microsoft Office PowerPoint</Application>
  <PresentationFormat>Widescreen</PresentationFormat>
  <Paragraphs>35</Paragraphs>
  <Slides>7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Montserrat ExtraBold</vt:lpstr>
      <vt:lpstr>Tema do Office</vt:lpstr>
      <vt:lpstr>CASO 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MARCIA MARIA MORALES</dc:creator>
  <cp:lastModifiedBy>Kalil Bubadra</cp:lastModifiedBy>
  <cp:revision>2</cp:revision>
  <dcterms:created xsi:type="dcterms:W3CDTF">2025-08-12T20:43:53Z</dcterms:created>
  <dcterms:modified xsi:type="dcterms:W3CDTF">2025-08-13T19:05:37Z</dcterms:modified>
</cp:coreProperties>
</file>