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759" r:id="rId3"/>
    <p:sldId id="760" r:id="rId4"/>
    <p:sldId id="761" r:id="rId5"/>
    <p:sldId id="750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876B"/>
    <a:srgbClr val="5E7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83144"/>
  </p:normalViewPr>
  <p:slideViewPr>
    <p:cSldViewPr snapToGrid="0">
      <p:cViewPr varScale="1">
        <p:scale>
          <a:sx n="81" d="100"/>
          <a:sy n="81" d="100"/>
        </p:scale>
        <p:origin x="158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3FA48-56FA-EB44-B7CE-F45643F0EAAF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209AD-1F11-6245-92CF-1E8F6A57F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857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NESSE PACIENTE DE 70 ANOS SEXO MASCULINO QUE APRESENTOU DEFICIT MORTOR TRANSITORIO EM MIE, O ECODOPPLER IDENTIFICOU ESSA PLACA  COM ESTENOSE DESCRITA COMO 50-70%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49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Minion"/>
              </a:rPr>
              <a:t>DIANTE DESSE LAUDO EU SOLICITEI UM SEGUNDO ECODOPPLER COM OUTRO EXAMINADOR QUE DA MESMA FORMA CLASSIFICOU A ESTENOSE POR VELOCIDADE EM 50%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Min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Min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Min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Minion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96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POR SE TRATAR DE UM PACIETNE SINTOMATICO A ANGIOTOMOGRAFIA  FOI INDICADA E DETECTOU  ESSA PLACA VOLUMOSA COM GRANDE AREA HIPODENSA  E ESTENOSE ESTIMADA ACIMA DE 70%. OBSERVEM QUE O LAUDO NÃO NOS DA DETALHE DA MORFOLOGIA DA PLACA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514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ESSE PACIENTE FOI OPERADO E O ACHADO INTRAOP FOI ESSA PLACA MUITO VOLUMOSA COM ROTURA DE CAPA FIBROSA E HEMORRAGIA INTRAPLACA NÃO DETECTADAS PELA ANGIOTOMOGRAFIA  E NEM DESCRITAS PELO ECODOPPLER.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061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62D8A-1D39-EC12-8579-53018782A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7FAAF3-EC55-D109-2006-F6D11585C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5122BF-9352-ECF6-8049-0B4B9435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E3D4C4-A915-1561-41AB-D31BF731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343A1E-B3AD-3003-2323-A6C0695A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81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5A5CB-0FCD-528D-82F2-BB4BE050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8896A4-810E-921F-6DB3-E49C36345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20F995-A547-5B9D-6B58-2F789259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28168D-4DB7-B9ED-0E42-23EC44B1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555749-EEF1-AAC9-6F20-3A89AA8B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99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44D88D8-94F1-CEA5-A2C9-904F7CFF6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A455573-A2E2-E23C-E90B-49896CBC7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F44170-BC4E-0084-7526-D46861795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35EBC5-76D0-D9B9-70A3-6CA371C6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4A5C22-E953-75BD-C85A-972BA985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87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EA2378-DFA8-CC81-A192-1E02CE3F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8C8AB1-D099-58BF-BDC8-E73E6C449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0779CF-0D8B-745A-6DAE-38279F63E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B462F2-FC2C-0411-1901-2304660B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AD8091-6C19-6435-3125-A23A77C6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83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5AD88-1FD5-92FF-DBA3-6240207C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F7DF74-1603-5921-76BF-F8CE02E2E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CA72BE-0146-82AF-3A7B-57EE5A59E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016FB5-071C-F76B-9BC9-D2F29CDC2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CEC512-478A-F24A-FEC2-EA1ECF9F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23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58BA5-0B3D-C915-2DF2-254180BB8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83592E-6EA5-71D7-5FB3-62F03474B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2CAEDEF-E60A-A73C-C0D5-10A3EEE35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D8E44B-8A39-F275-BF91-9AE7A5A8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D40929-536F-16E5-B4D8-FC515A4F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E494F3B-F8E2-22E0-6C42-82688F1B6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143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A0962-201F-09D0-36A6-A37062C6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31685E-BF91-BE3A-ED1E-8735FB566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A25414-1ECD-331B-E952-06777223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B17BB42-60B0-3DEF-4496-952D0C17C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126F0F6-749E-391A-8D13-1E5FDD4ED4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021DB4B-86AF-C251-C7F5-5C2ED9F3F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CD2B2EC-7FAD-B3A6-E606-8EAD0D8C5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9244D07-A504-7C41-5E99-8774F5C3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837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EAAA0-9D2C-02F8-13AE-5C660F0A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1A5104F-4140-282F-7C98-3FABC7134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F6D4575-D75F-8CCE-CEB3-8DDA9790A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50FECC4-6436-348A-5393-E1EA7AE3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78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3AAB324-8665-9265-7976-481B029AC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61C11BE-04F0-1117-E34E-C8FABB021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3362B2-940B-8BF3-7465-755CB4C4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84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C04574-9FEC-D429-6A9B-50D55B3B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9A13E6-51EA-492A-99A5-77B2A074A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11EBED-F44A-7518-7384-DFF86DAA4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F536F7-3EE5-6F0C-511D-9C432C4E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089451-4C5B-ECB1-451A-2392CB65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4414D2-0098-7A49-6254-72389F1C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12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9E4CA7-44DF-5D05-66C6-6664551C2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2D77079-985B-92BC-E1CE-69DFC54DD7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EFFA169-0EEC-E38F-3A61-A980E8AD2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A9E111D-84BF-97D5-A6B9-24A68828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18DD1D-0DB8-7514-5C0A-046F9178E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531A1A-203B-D0EB-82DC-7021F7B17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03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5B6488A-D6B0-21C7-7828-E138264B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5F4124-FCF4-3EB2-1A20-8EDF90BFD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01FDAA-D629-5C51-2E33-EA8D30BB4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6784EE-6B24-2C45-AF44-5C0805D8AE6D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72BBDD-0627-877E-4730-27718E5C8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12544B-07A9-E932-24CA-D24F95C75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B175D5-8D0F-0845-8C7D-AE6BB1F5F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79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DE2AE-D7DC-CF7E-1D03-AD25DF16EE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5E7757"/>
                </a:solidFill>
              </a:rPr>
              <a:t>CASO 2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1EF9DB-47FE-DCCF-3CBF-B4E626FDD8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b="1" dirty="0">
                <a:solidFill>
                  <a:srgbClr val="70876B"/>
                </a:solidFill>
              </a:rPr>
              <a:t>MUITO ALÉM DO GRAU DE ESTENOSE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D058B0-E7C2-7522-B918-92F2C512B488}"/>
              </a:ext>
            </a:extLst>
          </p:cNvPr>
          <p:cNvSpPr txBox="1"/>
          <p:nvPr/>
        </p:nvSpPr>
        <p:spPr>
          <a:xfrm>
            <a:off x="3048000" y="3768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SÉRIE MORFOLOGIA DE PLACA</a:t>
            </a:r>
          </a:p>
        </p:txBody>
      </p:sp>
    </p:spTree>
    <p:extLst>
      <p:ext uri="{BB962C8B-B14F-4D97-AF65-F5344CB8AC3E}">
        <p14:creationId xmlns:p14="http://schemas.microsoft.com/office/powerpoint/2010/main" val="3579035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4F191A0-0F7A-CF65-8353-F5A6CF2E2B53}"/>
              </a:ext>
            </a:extLst>
          </p:cNvPr>
          <p:cNvSpPr txBox="1">
            <a:spLocks/>
          </p:cNvSpPr>
          <p:nvPr/>
        </p:nvSpPr>
        <p:spPr>
          <a:xfrm>
            <a:off x="812799" y="1062183"/>
            <a:ext cx="2835564" cy="26491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1200" dirty="0">
              <a:solidFill>
                <a:srgbClr val="2C447D"/>
              </a:solidFill>
              <a:latin typeface="+mn-lt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9022F2C-28FA-D80E-2156-0EDEA3B26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423" y="117899"/>
            <a:ext cx="1645277" cy="684545"/>
          </a:xfrm>
        </p:spPr>
        <p:txBody>
          <a:bodyPr>
            <a:noAutofit/>
          </a:bodyPr>
          <a:lstStyle/>
          <a:p>
            <a:pPr algn="l"/>
            <a:r>
              <a:rPr lang="pt-BR" sz="1800" dirty="0">
                <a:solidFill>
                  <a:srgbClr val="2C447D"/>
                </a:solidFill>
                <a:latin typeface="Montserrat ExtraBold" panose="00000900000000000000" pitchFamily="50" charset="0"/>
              </a:rPr>
              <a:t>Caso 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8319678-5C52-DCCE-EA82-E44EC45AE91E}"/>
              </a:ext>
            </a:extLst>
          </p:cNvPr>
          <p:cNvSpPr txBox="1"/>
          <p:nvPr/>
        </p:nvSpPr>
        <p:spPr>
          <a:xfrm>
            <a:off x="191423" y="1200015"/>
            <a:ext cx="1329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/>
              <a:t>ECODOPPLER</a:t>
            </a:r>
          </a:p>
          <a:p>
            <a:pPr algn="ctr"/>
            <a:r>
              <a:rPr lang="pt-BR" b="1" dirty="0"/>
              <a:t> 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2790E07-E9BB-49C6-E17F-87386F3BB5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38335" r="8462" b="55191"/>
          <a:stretch/>
        </p:blipFill>
        <p:spPr>
          <a:xfrm>
            <a:off x="1711109" y="1200015"/>
            <a:ext cx="9503639" cy="95687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797570B-DD96-10CB-55B9-8E67ECD17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50"/>
          <a:stretch/>
        </p:blipFill>
        <p:spPr>
          <a:xfrm>
            <a:off x="5576178" y="2246115"/>
            <a:ext cx="6432231" cy="452266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61E6663-1A72-86F6-7612-70119EEEDD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70" r="2480" b="8576"/>
          <a:stretch/>
        </p:blipFill>
        <p:spPr>
          <a:xfrm>
            <a:off x="379229" y="2249194"/>
            <a:ext cx="5121639" cy="452266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77A251B-22FF-B06F-E478-FCADF82661C9}"/>
              </a:ext>
            </a:extLst>
          </p:cNvPr>
          <p:cNvSpPr txBox="1"/>
          <p:nvPr/>
        </p:nvSpPr>
        <p:spPr>
          <a:xfrm>
            <a:off x="1836700" y="235974"/>
            <a:ext cx="9555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70 A, MASCULINO , ISQUEMIA EM HEMISFERIO CEREBRAL D. PLACA HOMOGÊNEA  REGULAR </a:t>
            </a:r>
          </a:p>
          <a:p>
            <a:r>
              <a:rPr lang="pt-BR" dirty="0"/>
              <a:t>ESTENOSE 50-70% </a:t>
            </a:r>
          </a:p>
        </p:txBody>
      </p:sp>
    </p:spTree>
    <p:extLst>
      <p:ext uri="{BB962C8B-B14F-4D97-AF65-F5344CB8AC3E}">
        <p14:creationId xmlns:p14="http://schemas.microsoft.com/office/powerpoint/2010/main" val="362913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4F191A0-0F7A-CF65-8353-F5A6CF2E2B53}"/>
              </a:ext>
            </a:extLst>
          </p:cNvPr>
          <p:cNvSpPr txBox="1">
            <a:spLocks/>
          </p:cNvSpPr>
          <p:nvPr/>
        </p:nvSpPr>
        <p:spPr>
          <a:xfrm>
            <a:off x="812799" y="1062183"/>
            <a:ext cx="2835564" cy="26491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1200" dirty="0">
              <a:solidFill>
                <a:srgbClr val="2C447D"/>
              </a:solidFill>
              <a:latin typeface="+mn-lt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9022F2C-28FA-D80E-2156-0EDEA3B26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469" y="-102871"/>
            <a:ext cx="1645277" cy="684545"/>
          </a:xfrm>
        </p:spPr>
        <p:txBody>
          <a:bodyPr>
            <a:noAutofit/>
          </a:bodyPr>
          <a:lstStyle/>
          <a:p>
            <a:pPr algn="l"/>
            <a:r>
              <a:rPr lang="pt-BR" sz="2000" dirty="0">
                <a:solidFill>
                  <a:srgbClr val="2C447D"/>
                </a:solidFill>
                <a:latin typeface="Montserrat ExtraBold" panose="00000900000000000000" pitchFamily="50" charset="0"/>
              </a:rPr>
              <a:t>Caso 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8319678-5C52-DCCE-EA82-E44EC45AE91E}"/>
              </a:ext>
            </a:extLst>
          </p:cNvPr>
          <p:cNvSpPr txBox="1"/>
          <p:nvPr/>
        </p:nvSpPr>
        <p:spPr>
          <a:xfrm>
            <a:off x="215765" y="891760"/>
            <a:ext cx="1492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ECODOPPLER</a:t>
            </a:r>
          </a:p>
          <a:p>
            <a:pPr algn="ctr"/>
            <a:r>
              <a:rPr lang="pt-BR" sz="2000" b="1" dirty="0"/>
              <a:t> 2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4670829-48C7-8326-0E28-64D1CA3A76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32976" b="58521"/>
          <a:stretch/>
        </p:blipFill>
        <p:spPr>
          <a:xfrm>
            <a:off x="1922914" y="364548"/>
            <a:ext cx="8969873" cy="135592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Image47.mp4">
            <a:hlinkClick r:id="" action="ppaction://media"/>
            <a:extLst>
              <a:ext uri="{FF2B5EF4-FFF2-40B4-BE49-F238E27FC236}">
                <a16:creationId xmlns:a16="http://schemas.microsoft.com/office/drawing/2014/main" id="{87E9DFB9-9436-F35D-B6B1-2E75E7BC8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0156"/>
          <a:stretch/>
        </p:blipFill>
        <p:spPr>
          <a:xfrm>
            <a:off x="5938320" y="1921683"/>
            <a:ext cx="6010097" cy="466181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929A656-AD31-07E1-7D82-6327494538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625"/>
          <a:stretch/>
        </p:blipFill>
        <p:spPr>
          <a:xfrm>
            <a:off x="243583" y="1940510"/>
            <a:ext cx="5577656" cy="466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1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4F191A0-0F7A-CF65-8353-F5A6CF2E2B53}"/>
              </a:ext>
            </a:extLst>
          </p:cNvPr>
          <p:cNvSpPr txBox="1">
            <a:spLocks/>
          </p:cNvSpPr>
          <p:nvPr/>
        </p:nvSpPr>
        <p:spPr>
          <a:xfrm>
            <a:off x="812799" y="1062183"/>
            <a:ext cx="2835564" cy="26491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1200" dirty="0">
              <a:solidFill>
                <a:srgbClr val="2C447D"/>
              </a:solidFill>
              <a:latin typeface="+mn-lt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9022F2C-28FA-D80E-2156-0EDEA3B26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202" y="-212387"/>
            <a:ext cx="1645277" cy="684545"/>
          </a:xfrm>
        </p:spPr>
        <p:txBody>
          <a:bodyPr>
            <a:noAutofit/>
          </a:bodyPr>
          <a:lstStyle/>
          <a:p>
            <a:pPr algn="l"/>
            <a:r>
              <a:rPr lang="pt-BR" sz="2000" dirty="0">
                <a:solidFill>
                  <a:srgbClr val="2C447D"/>
                </a:solidFill>
                <a:latin typeface="Montserrat ExtraBold" panose="00000900000000000000" pitchFamily="50" charset="0"/>
              </a:rPr>
              <a:t>Caso 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8319678-5C52-DCCE-EA82-E44EC45AE91E}"/>
              </a:ext>
            </a:extLst>
          </p:cNvPr>
          <p:cNvSpPr txBox="1"/>
          <p:nvPr/>
        </p:nvSpPr>
        <p:spPr>
          <a:xfrm>
            <a:off x="662331" y="632824"/>
            <a:ext cx="998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/>
              <a:t>ATC</a:t>
            </a:r>
            <a:endParaRPr lang="pt-BR" sz="4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92A790-3351-97D8-6BCF-4D5D976F4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895" t="47907" r="9352" b="37606"/>
          <a:stretch/>
        </p:blipFill>
        <p:spPr>
          <a:xfrm>
            <a:off x="2321295" y="202899"/>
            <a:ext cx="9296753" cy="207004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Imagem 5" descr="Imagem em preto e branco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764AEADB-B20A-E212-092E-93D1A6DBBC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1" t="35329" r="24227"/>
          <a:stretch/>
        </p:blipFill>
        <p:spPr>
          <a:xfrm>
            <a:off x="9757620" y="2460854"/>
            <a:ext cx="1944186" cy="4361077"/>
          </a:xfrm>
          <a:prstGeom prst="rect">
            <a:avLst/>
          </a:prstGeom>
        </p:spPr>
      </p:pic>
      <p:pic>
        <p:nvPicPr>
          <p:cNvPr id="9" name="Imagem 8" descr="Mapa&#10;&#10;Descrição gerada automaticamente">
            <a:extLst>
              <a:ext uri="{FF2B5EF4-FFF2-40B4-BE49-F238E27FC236}">
                <a16:creationId xmlns:a16="http://schemas.microsoft.com/office/drawing/2014/main" id="{34078AF4-53DC-BE41-06B2-3F2E6E4DA6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5" t="36492" r="36628" b="7243"/>
          <a:stretch/>
        </p:blipFill>
        <p:spPr>
          <a:xfrm>
            <a:off x="4803084" y="2460854"/>
            <a:ext cx="2241974" cy="4355411"/>
          </a:xfrm>
          <a:prstGeom prst="rect">
            <a:avLst/>
          </a:prstGeom>
        </p:spPr>
      </p:pic>
      <p:pic>
        <p:nvPicPr>
          <p:cNvPr id="12" name="Imagem 11" descr="Foto em preto e branco com texto preto sobre fundo branco&#10;&#10;Descrição gerada automaticamente">
            <a:extLst>
              <a:ext uri="{FF2B5EF4-FFF2-40B4-BE49-F238E27FC236}">
                <a16:creationId xmlns:a16="http://schemas.microsoft.com/office/drawing/2014/main" id="{BB194B0C-C8F7-5B81-91F8-49A94A9CD5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34635" r="12314" b="5906"/>
          <a:stretch/>
        </p:blipFill>
        <p:spPr>
          <a:xfrm>
            <a:off x="556202" y="2422849"/>
            <a:ext cx="4158073" cy="4355411"/>
          </a:xfrm>
          <a:prstGeom prst="rect">
            <a:avLst/>
          </a:prstGeom>
        </p:spPr>
      </p:pic>
      <p:pic>
        <p:nvPicPr>
          <p:cNvPr id="13" name="Imagem 12" descr="Mapa&#10;&#10;Descrição gerada automaticamente">
            <a:extLst>
              <a:ext uri="{FF2B5EF4-FFF2-40B4-BE49-F238E27FC236}">
                <a16:creationId xmlns:a16="http://schemas.microsoft.com/office/drawing/2014/main" id="{BDF3DCF6-3B72-A47B-4A33-24304AC4F7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r="48579" b="61371"/>
          <a:stretch/>
        </p:blipFill>
        <p:spPr>
          <a:xfrm>
            <a:off x="7180290" y="2460854"/>
            <a:ext cx="2449304" cy="43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64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4F191A0-0F7A-CF65-8353-F5A6CF2E2B53}"/>
              </a:ext>
            </a:extLst>
          </p:cNvPr>
          <p:cNvSpPr txBox="1">
            <a:spLocks/>
          </p:cNvSpPr>
          <p:nvPr/>
        </p:nvSpPr>
        <p:spPr>
          <a:xfrm>
            <a:off x="812799" y="1062183"/>
            <a:ext cx="2835564" cy="26491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1200" dirty="0">
              <a:solidFill>
                <a:srgbClr val="2C447D"/>
              </a:solidFill>
              <a:latin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565FB7-131E-DC4A-538A-98C48E823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45" t="4584" r="17326" b="7392"/>
          <a:stretch/>
        </p:blipFill>
        <p:spPr>
          <a:xfrm>
            <a:off x="611973" y="333631"/>
            <a:ext cx="2733117" cy="6431825"/>
          </a:xfrm>
          <a:prstGeom prst="rect">
            <a:avLst/>
          </a:prstGeom>
        </p:spPr>
      </p:pic>
      <p:pic>
        <p:nvPicPr>
          <p:cNvPr id="4" name="Imagem 3" descr="Foto preta e branca de um urso de pelúcia&#10;&#10;Descrição gerada automaticamente com confiança média">
            <a:extLst>
              <a:ext uri="{FF2B5EF4-FFF2-40B4-BE49-F238E27FC236}">
                <a16:creationId xmlns:a16="http://schemas.microsoft.com/office/drawing/2014/main" id="{DC395469-9869-1D24-3CB0-3A5759091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1721" r="17708" b="22006"/>
          <a:stretch/>
        </p:blipFill>
        <p:spPr>
          <a:xfrm rot="5400000">
            <a:off x="-199126" y="4575202"/>
            <a:ext cx="2023850" cy="15241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1090818-C3CF-8A45-0576-53987F709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48" r="17781"/>
          <a:stretch/>
        </p:blipFill>
        <p:spPr>
          <a:xfrm>
            <a:off x="3483804" y="333631"/>
            <a:ext cx="2950751" cy="6431826"/>
          </a:xfrm>
          <a:prstGeom prst="rect">
            <a:avLst/>
          </a:prstGeom>
        </p:spPr>
      </p:pic>
      <p:pic>
        <p:nvPicPr>
          <p:cNvPr id="7" name="Imagem 6" descr="Uma imagem contendo azul, pedaço, comida, pequeno&#10;&#10;Descrição gerada automaticamente">
            <a:extLst>
              <a:ext uri="{FF2B5EF4-FFF2-40B4-BE49-F238E27FC236}">
                <a16:creationId xmlns:a16="http://schemas.microsoft.com/office/drawing/2014/main" id="{89D3FBF6-9F18-A38D-717A-99C7BB4F6E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2" t="27452" r="25160" b="38712"/>
          <a:stretch/>
        </p:blipFill>
        <p:spPr>
          <a:xfrm rot="5400000">
            <a:off x="4877207" y="2012863"/>
            <a:ext cx="6398729" cy="308074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B21974E-8880-827D-8AAB-78A07BC938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43" t="49271" r="30821" b="28714"/>
          <a:stretch/>
        </p:blipFill>
        <p:spPr>
          <a:xfrm rot="5400000">
            <a:off x="7723254" y="2366233"/>
            <a:ext cx="6419307" cy="2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665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165</Words>
  <Application>Microsoft Office PowerPoint</Application>
  <PresentationFormat>Widescreen</PresentationFormat>
  <Paragraphs>28</Paragraphs>
  <Slides>5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Minion</vt:lpstr>
      <vt:lpstr>Montserrat ExtraBold</vt:lpstr>
      <vt:lpstr>Tema do Office</vt:lpstr>
      <vt:lpstr>CASO 2</vt:lpstr>
      <vt:lpstr>Caso 2</vt:lpstr>
      <vt:lpstr>Caso 2</vt:lpstr>
      <vt:lpstr>Caso 2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MARCIA MARIA MORALES</dc:creator>
  <cp:lastModifiedBy>Kalil Bubadra</cp:lastModifiedBy>
  <cp:revision>3</cp:revision>
  <dcterms:created xsi:type="dcterms:W3CDTF">2025-08-12T20:40:16Z</dcterms:created>
  <dcterms:modified xsi:type="dcterms:W3CDTF">2025-08-13T19:05:24Z</dcterms:modified>
</cp:coreProperties>
</file>