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301" r:id="rId3"/>
    <p:sldId id="764" r:id="rId4"/>
    <p:sldId id="262" r:id="rId5"/>
    <p:sldId id="267" r:id="rId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876B"/>
    <a:srgbClr val="5E7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68807" autoAdjust="0"/>
  </p:normalViewPr>
  <p:slideViewPr>
    <p:cSldViewPr snapToGrid="0">
      <p:cViewPr varScale="1">
        <p:scale>
          <a:sx n="48" d="100"/>
          <a:sy n="48" d="100"/>
        </p:scale>
        <p:origin x="202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D3EDC-03B6-F24C-8891-F4727CED902B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4D58D-3FB2-E044-8AAE-FABBAB91F5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1320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pPr algn="just"/>
            <a:r>
              <a:rPr lang="pt-BR" sz="1800" b="1" dirty="0"/>
              <a:t>A PLACA DE ATEROMA </a:t>
            </a:r>
            <a:r>
              <a:rPr lang="pt-BR" dirty="0"/>
              <a:t>É UMA ESTRUTURA COMPLEXA E DINAMICA EM QUE 2 COMPONENTES GANHAM MUITA IMPORTANCIA: O CORE OU NÚCLEO LIPIDICO QUE E ESSA MASSA DE LIPIDES EXTRACELULARES , CRISTAIS DE COLESTERL DEBRIS CIRCUNDADA POR CELUAS INFLAMATORIAS ONDE PODEM OCORRER HEMORRAGIAS, NEOVASCULARIZACAO, INFLAMACAO E CALCIFICACAO E A CAPA FIBROSA, UMA CAMADA DE TECIDO CONJUNTIVO QUE RECOBRE ESSE NÚCLEO LIPIDICO.A MEDIDA QUE ESSA  CAPA AFINA ELA PODE SE ROMPER E EXPOR ESSE CORE LIPIDICO EM CONTATO COM A LUZ DO VASO E EM CONSEQUENCIA PROMOVER UMA ISQUEMIA CEREBRAL. PRECISAMOS APRENDER A ANALISAR OS EXAMES DE IMAGEM EM BUSCA DE DETALHES DA PLACA DE ATEROMA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64933-1D34-4940-905C-85C0A2E1054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6229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PACIENTE SINTOMÁTICO APRESENTANDO MONOPARESIA TRANSITÓRIA EM MEMBRO SUPERIOR DIRIETO CAUSADA POR UM ATEROEMBOLISMO DE UMA PLACA CAROTÍDEA PROVOCANDO 90% DE OBSTRUÇÃO DA CARÓTIDA INTERNA E DESCRITA COMO PREDOMINANTEMENTE HIPOECOICA AO ECODOPPLER.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64933-1D34-4940-905C-85C0A2E1054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121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 OS LAUDOS DE ANGIORRESSONÂNCIA NA MAIOR PARTE DAS VEZES ATENTAM PARA O GRAU DE ESTENOSE E NÃO PARA A MORFOLOGIA DA PLACA. SE NÃO FIZERMOS UMA ANÁLISE METICULOSA DA PLACA, MUITAS INFORMAÇÕES RELEVANTES SÃO PERDIDAS.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64933-1D34-4940-905C-85C0A2E1054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4837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b="1" dirty="0"/>
              <a:t>ACHADO INTRAOPERATÓRIO:</a:t>
            </a:r>
            <a:r>
              <a:rPr lang="pt-BR" dirty="0"/>
              <a:t> ROTURA DE CAPA FIBROSA COM UM TROMBO NA SUPERFICIE DA PLACA</a:t>
            </a:r>
          </a:p>
          <a:p>
            <a:pPr algn="just"/>
            <a:r>
              <a:rPr lang="pt-BR" dirty="0"/>
              <a:t>OU SEJA NENHUM DOS METODOS MENCIONOU ESSA CARACTERISTICA QUE NÃO TERIA MODIFICADO A CONDUTA DE SE INDICAR UMA ENDARTERECTOMIA POR SE TRATAR DE UM PACIENTE SINTOMATICO,  MAS NOS ALERTARIA PARA MAIORES CUIDADOS TECNICOS.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64933-1D34-4940-905C-85C0A2E1054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704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09D69A-A8AC-F020-66C6-B2B572AE9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18B4D5-C6B0-BC4A-7FF5-4F928E131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91C9807-9146-8E86-A237-72FDF87E6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ADCC-0AED-624E-809B-BF22A81B702C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588906-CD92-FC04-AB93-2B6B53E9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FF0531-E388-8A9D-89CF-3C8A08108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EBA1-19C7-7142-8A62-AB8272193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45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4BA0DF-1335-8CF3-3CE7-5AE32BD9B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3118ECF-BAF9-FA01-85B9-09107F91C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211E42-7FA7-AD49-B613-CEADEA15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ADCC-0AED-624E-809B-BF22A81B702C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2FA54A-C5B6-5226-E4C6-89B1CC9F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8261DB-10CB-086F-2E6B-35956582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EBA1-19C7-7142-8A62-AB8272193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9992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45516A-35D5-EA2F-1511-C62D28752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5E5269D-72C2-C8E6-C5F5-49B7D1643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7DE349-F369-83D0-CC0F-6EA72D257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ADCC-0AED-624E-809B-BF22A81B702C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20769F-FCDD-B35E-45B4-FEFFF33B1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695345-A015-1EF1-5578-22EA84A9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EBA1-19C7-7142-8A62-AB8272193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8590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CC68B7-F438-9EB3-4937-9BDA21502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A64D09-EA7E-C9EA-8A75-BDFAA5218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2EF085-36F0-38CD-9126-02879D5B1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ADCC-0AED-624E-809B-BF22A81B702C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0EE9E0-5D53-BAB6-67D1-EAA8FCB3A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FB2D2E-0B0A-B620-9105-48840BE50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EBA1-19C7-7142-8A62-AB8272193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023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D6AB3-0846-EFCD-C404-AA738568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498A6B-9744-50A3-311B-3A23DA8C8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1AC271-1959-7CF9-BE69-F856FFE6E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ADCC-0AED-624E-809B-BF22A81B702C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D38036-9570-ECE3-4FFB-7FA4754DA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054899-2B3D-66A5-43BF-2743CDF28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EBA1-19C7-7142-8A62-AB8272193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569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C64CD7-C61E-0BF0-19FA-EF5AC6294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3E75B0-6E8B-C225-D6F9-D88AB93FC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3043AA-FBDF-7A70-0935-F20C51BB0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0C17BC-FDC2-4FD5-87E6-01C370C48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ADCC-0AED-624E-809B-BF22A81B702C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369DFA-3060-DE9B-D322-9CA988BBC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5D15122-E007-F212-3CD0-EAC3E4671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EBA1-19C7-7142-8A62-AB8272193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453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0E07D6-4326-59B6-1642-ECDEC382F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4C2A29-B9AA-1BD5-ED5A-B7B2E0C95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70435B-50B0-115B-DBB6-92E42B279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EDC13ED-27D1-7D0F-71CA-987E981FBD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CB45772-88A1-C741-848D-39DCF9F696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F2DA91E-F5E2-F1D3-6427-4AD962061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ADCC-0AED-624E-809B-BF22A81B702C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EC13C7-A673-F5C0-860D-7A947CCB3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5617B55-E523-84A7-1F34-54DF6F64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EBA1-19C7-7142-8A62-AB8272193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146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EFFF77-08AD-669A-D417-1CCF69625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E265F62-6177-C7B1-8F0D-EAC94CF5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ADCC-0AED-624E-809B-BF22A81B702C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B17B0A4-853F-0737-ACFA-A000943E1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E129921-0A1D-F2B8-3C9D-30C5A227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EBA1-19C7-7142-8A62-AB8272193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8930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08D1D2F-669F-66AF-00B9-C72256E6C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ADCC-0AED-624E-809B-BF22A81B702C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0A88D21-FB6F-CCDD-856A-512201A4A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3532850-AB14-776E-B6EC-057B876E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EBA1-19C7-7142-8A62-AB8272193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02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49F79-32A9-8942-9AD2-A09567CC2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AF5D80-54CD-A7CD-B1F0-A01F9A876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9A266A9-8C76-08E1-1767-2EC550C57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25F2B2-0BE0-6ABB-2C3B-D3FCF8E20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ADCC-0AED-624E-809B-BF22A81B702C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7E6DC1-EFA2-1B66-7F99-02972681A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8602DCD-46C2-EBDE-C7F7-4D67C507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EBA1-19C7-7142-8A62-AB8272193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81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6374E-12B8-C6CD-A8E4-DEA2B33C9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F161D84-22C2-C54C-E5AB-11CB7F4B37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C3FD186-F60D-2695-BABA-BF5267970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14B0422-12B9-9CED-3BD4-FAF556115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ADCC-0AED-624E-809B-BF22A81B702C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DB1C635-19FA-5645-8682-114078C2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B0A9BF0-F53D-531B-26BE-339C167A4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EBA1-19C7-7142-8A62-AB8272193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5037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9F3360A-0B3D-87FB-F3E0-5E0E7693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818773-C1BC-724E-8779-7CFB98B1D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B5997B-0172-EB25-3905-F5D6D5D7D1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D0ADCC-0AED-624E-809B-BF22A81B702C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33EF2B-445B-FC09-DE01-81E31B916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9E3496-09CB-AEAE-10F9-6AFFC869D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ECEBA1-19C7-7142-8A62-AB8272193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379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AF08D6-5A53-F233-BEDA-0A4ABE871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/>
          <a:lstStyle/>
          <a:p>
            <a:r>
              <a:rPr lang="pt-BR" b="1" dirty="0">
                <a:solidFill>
                  <a:srgbClr val="5E7757"/>
                </a:solidFill>
              </a:rPr>
              <a:t>CASO 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59A7BB-1319-2938-8516-52C26F2F37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b="1" dirty="0">
                <a:solidFill>
                  <a:srgbClr val="70876B"/>
                </a:solidFill>
              </a:rPr>
              <a:t>PLACA DE ATEROMA: UMA ESTRUTURA DINÂMICA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9C0A0EB-4742-1098-BF86-78907FB6A98F}"/>
              </a:ext>
            </a:extLst>
          </p:cNvPr>
          <p:cNvSpPr txBox="1"/>
          <p:nvPr/>
        </p:nvSpPr>
        <p:spPr>
          <a:xfrm>
            <a:off x="3048000" y="3768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SÉRIE MORFOLOGIA DE PLACA</a:t>
            </a:r>
          </a:p>
        </p:txBody>
      </p:sp>
    </p:spTree>
    <p:extLst>
      <p:ext uri="{BB962C8B-B14F-4D97-AF65-F5344CB8AC3E}">
        <p14:creationId xmlns:p14="http://schemas.microsoft.com/office/powerpoint/2010/main" val="2217740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4F191A0-0F7A-CF65-8353-F5A6CF2E2B53}"/>
              </a:ext>
            </a:extLst>
          </p:cNvPr>
          <p:cNvSpPr txBox="1">
            <a:spLocks/>
          </p:cNvSpPr>
          <p:nvPr/>
        </p:nvSpPr>
        <p:spPr>
          <a:xfrm>
            <a:off x="812799" y="1062183"/>
            <a:ext cx="2835564" cy="26491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t-BR" sz="1200" dirty="0">
              <a:solidFill>
                <a:srgbClr val="2C447D"/>
              </a:solidFill>
              <a:latin typeface="+mn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5C03163-234D-7620-626D-79975B00A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74" t="4747" r="62048" b="30407"/>
          <a:stretch/>
        </p:blipFill>
        <p:spPr>
          <a:xfrm>
            <a:off x="270173" y="1708587"/>
            <a:ext cx="3678527" cy="3681073"/>
          </a:xfrm>
          <a:prstGeom prst="rect">
            <a:avLst/>
          </a:prstGeom>
          <a:ln>
            <a:noFill/>
          </a:ln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30B29F73-A1D3-66FB-2736-51EC3FA35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803" y="345592"/>
            <a:ext cx="8861198" cy="656752"/>
          </a:xfrm>
        </p:spPr>
        <p:txBody>
          <a:bodyPr>
            <a:normAutofit fontScale="90000"/>
          </a:bodyPr>
          <a:lstStyle/>
          <a:p>
            <a:pPr algn="l"/>
            <a:r>
              <a:rPr lang="pt-BR" sz="3200" b="1" dirty="0">
                <a:latin typeface="+mn-lt"/>
              </a:rPr>
              <a:t>PLACA DE ATEROMA: UMA ESTRUTURA DINÂMICA</a:t>
            </a:r>
          </a:p>
        </p:txBody>
      </p:sp>
      <p:pic>
        <p:nvPicPr>
          <p:cNvPr id="28" name="Imagem 27" descr="Pedaço de carne em cima de superfície azul&#10;&#10;Descrição gerada automaticamente com confiança baixa">
            <a:extLst>
              <a:ext uri="{FF2B5EF4-FFF2-40B4-BE49-F238E27FC236}">
                <a16:creationId xmlns:a16="http://schemas.microsoft.com/office/drawing/2014/main" id="{9F76363E-BC26-47A3-A089-6852CD3074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2" t="34520" r="22355" b="10766"/>
          <a:stretch/>
        </p:blipFill>
        <p:spPr>
          <a:xfrm>
            <a:off x="9064710" y="1734975"/>
            <a:ext cx="3047996" cy="365468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D973502-1AB6-6E21-3F57-73982E3722DE}"/>
              </a:ext>
            </a:extLst>
          </p:cNvPr>
          <p:cNvSpPr txBox="1"/>
          <p:nvPr/>
        </p:nvSpPr>
        <p:spPr>
          <a:xfrm>
            <a:off x="270173" y="6198170"/>
            <a:ext cx="36612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effectLst/>
                <a:latin typeface="AdvOTd76a530b"/>
              </a:rPr>
              <a:t>JVS</a:t>
            </a:r>
            <a:r>
              <a:rPr lang="pt-BR" sz="1600" dirty="0">
                <a:latin typeface="AdvPS44A44B"/>
              </a:rPr>
              <a:t>-</a:t>
            </a:r>
            <a:r>
              <a:rPr lang="pt-BR" sz="1600" dirty="0">
                <a:effectLst/>
                <a:latin typeface="AdvOTd76a530b"/>
              </a:rPr>
              <a:t>Vascular Science 2021;2:149-58. </a:t>
            </a:r>
            <a:endParaRPr lang="pt-BR" sz="16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28A250F-91DD-A87E-EBFF-70F3F271B814}"/>
              </a:ext>
            </a:extLst>
          </p:cNvPr>
          <p:cNvSpPr txBox="1"/>
          <p:nvPr/>
        </p:nvSpPr>
        <p:spPr>
          <a:xfrm>
            <a:off x="9862872" y="6385719"/>
            <a:ext cx="1877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Material do autor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9AAEA5B-A2A3-0118-FBF6-972E0EF30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42" t="50379" r="36333" b="17662"/>
          <a:stretch/>
        </p:blipFill>
        <p:spPr>
          <a:xfrm>
            <a:off x="7304720" y="1734975"/>
            <a:ext cx="1653724" cy="3681071"/>
          </a:xfrm>
          <a:prstGeom prst="rect">
            <a:avLst/>
          </a:prstGeom>
        </p:spPr>
      </p:pic>
      <p:pic>
        <p:nvPicPr>
          <p:cNvPr id="7" name="Imagem 6" descr="Foto preta e branca de um urso de pelúcia&#10;&#10;Descrição gerada automaticamente com confiança média">
            <a:extLst>
              <a:ext uri="{FF2B5EF4-FFF2-40B4-BE49-F238E27FC236}">
                <a16:creationId xmlns:a16="http://schemas.microsoft.com/office/drawing/2014/main" id="{BF543F2E-AF13-1D1E-CD46-6C5DB1EFCA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1" t="33043" r="32054" b="22005"/>
          <a:stretch/>
        </p:blipFill>
        <p:spPr>
          <a:xfrm rot="5400000">
            <a:off x="3762055" y="1950526"/>
            <a:ext cx="3681070" cy="31972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313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D96FED1-4A8B-7944-D367-1483FF1C8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67732"/>
            <a:ext cx="6451600" cy="4495800"/>
          </a:xfrm>
          <a:prstGeom prst="rect">
            <a:avLst/>
          </a:prstGeom>
        </p:spPr>
      </p:pic>
      <p:pic>
        <p:nvPicPr>
          <p:cNvPr id="4" name="Image33.mp4">
            <a:hlinkClick r:id="" action="ppaction://media"/>
            <a:extLst>
              <a:ext uri="{FF2B5EF4-FFF2-40B4-BE49-F238E27FC236}">
                <a16:creationId xmlns:a16="http://schemas.microsoft.com/office/drawing/2014/main" id="{FC3E273F-072C-0192-E2A9-04CDA72897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1079" y="2167732"/>
            <a:ext cx="6450922" cy="4495800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D90FBBE-E8F2-41B4-65CF-4021FE59A1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3" t="44590" r="5891" b="40328"/>
          <a:stretch/>
        </p:blipFill>
        <p:spPr>
          <a:xfrm>
            <a:off x="3575393" y="124809"/>
            <a:ext cx="8466729" cy="201450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4739D60-6B51-CE0B-0C95-972CFBD278AE}"/>
              </a:ext>
            </a:extLst>
          </p:cNvPr>
          <p:cNvSpPr txBox="1">
            <a:spLocks/>
          </p:cNvSpPr>
          <p:nvPr/>
        </p:nvSpPr>
        <p:spPr>
          <a:xfrm>
            <a:off x="149878" y="-29116"/>
            <a:ext cx="2853626" cy="613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solidFill>
                  <a:srgbClr val="2C447D"/>
                </a:solidFill>
                <a:latin typeface="Montserrat ExtraBold" panose="00000900000000000000" pitchFamily="50" charset="0"/>
              </a:rPr>
              <a:t>Caso 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8605182-ACA8-120F-9454-E541F1B67086}"/>
              </a:ext>
            </a:extLst>
          </p:cNvPr>
          <p:cNvSpPr txBox="1"/>
          <p:nvPr/>
        </p:nvSpPr>
        <p:spPr>
          <a:xfrm>
            <a:off x="1182749" y="77444"/>
            <a:ext cx="1820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ECODOPPLER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C405C6A-5592-C581-EA4C-710C880539F9}"/>
              </a:ext>
            </a:extLst>
          </p:cNvPr>
          <p:cNvSpPr txBox="1"/>
          <p:nvPr/>
        </p:nvSpPr>
        <p:spPr>
          <a:xfrm>
            <a:off x="5546360" y="755913"/>
            <a:ext cx="4017365" cy="3076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D03FFF2-C9E5-0931-FDFF-1A50F38044BE}"/>
              </a:ext>
            </a:extLst>
          </p:cNvPr>
          <p:cNvSpPr txBox="1"/>
          <p:nvPr/>
        </p:nvSpPr>
        <p:spPr>
          <a:xfrm>
            <a:off x="176393" y="909713"/>
            <a:ext cx="32951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75 A, MASCULINO., </a:t>
            </a:r>
          </a:p>
          <a:p>
            <a:r>
              <a:rPr lang="pt-BR" sz="1600" dirty="0"/>
              <a:t>PARESIA TRANSITÓRIA MSD</a:t>
            </a:r>
          </a:p>
          <a:p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03833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E28E97-2DD9-D92A-42C1-A39C52317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08" y="157337"/>
            <a:ext cx="1943249" cy="613230"/>
          </a:xfrm>
        </p:spPr>
        <p:txBody>
          <a:bodyPr>
            <a:normAutofit/>
          </a:bodyPr>
          <a:lstStyle/>
          <a:p>
            <a:pPr algn="l"/>
            <a:r>
              <a:rPr lang="pt-BR" sz="3200" dirty="0">
                <a:solidFill>
                  <a:srgbClr val="2C447D"/>
                </a:solidFill>
                <a:latin typeface="Montserrat ExtraBold" panose="00000900000000000000" pitchFamily="50" charset="0"/>
              </a:rPr>
              <a:t>Caso 1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4F191A0-0F7A-CF65-8353-F5A6CF2E2B53}"/>
              </a:ext>
            </a:extLst>
          </p:cNvPr>
          <p:cNvSpPr txBox="1">
            <a:spLocks/>
          </p:cNvSpPr>
          <p:nvPr/>
        </p:nvSpPr>
        <p:spPr>
          <a:xfrm>
            <a:off x="812799" y="1062183"/>
            <a:ext cx="2835564" cy="26491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t-BR" sz="1200" dirty="0">
              <a:solidFill>
                <a:srgbClr val="2C447D"/>
              </a:solidFill>
              <a:latin typeface="+mn-lt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4D4EF2E-C921-5611-B25F-AEA8BC75D4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2" r="17453"/>
          <a:stretch/>
        </p:blipFill>
        <p:spPr>
          <a:xfrm>
            <a:off x="419910" y="1319133"/>
            <a:ext cx="3228452" cy="555040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DDF0DC3-8744-33F8-85D3-F06E1C90F0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36" r="1043" b="242"/>
          <a:stretch/>
        </p:blipFill>
        <p:spPr>
          <a:xfrm>
            <a:off x="7647645" y="1329931"/>
            <a:ext cx="4242277" cy="550573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6CF71E0-BDCC-1E27-84FA-00C872B18D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70" t="8822" r="10332" b="2791"/>
          <a:stretch/>
        </p:blipFill>
        <p:spPr>
          <a:xfrm>
            <a:off x="3778327" y="1319133"/>
            <a:ext cx="3739353" cy="555040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4D443F7-0259-D962-B018-EEC81342A5E2}"/>
              </a:ext>
            </a:extLst>
          </p:cNvPr>
          <p:cNvSpPr txBox="1"/>
          <p:nvPr/>
        </p:nvSpPr>
        <p:spPr>
          <a:xfrm>
            <a:off x="1548759" y="305814"/>
            <a:ext cx="2730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ANGIORESSONÂNCIA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1BD8B6D-7351-4F78-A1EB-04B30CD1F4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6449" t="46996" r="13948" b="45311"/>
          <a:stretch/>
        </p:blipFill>
        <p:spPr>
          <a:xfrm>
            <a:off x="4437720" y="194753"/>
            <a:ext cx="7389086" cy="95236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915F10B-B9E9-6540-33E6-9DE0FC32A2BE}"/>
              </a:ext>
            </a:extLst>
          </p:cNvPr>
          <p:cNvSpPr txBox="1"/>
          <p:nvPr/>
        </p:nvSpPr>
        <p:spPr>
          <a:xfrm>
            <a:off x="4486921" y="599607"/>
            <a:ext cx="2738338" cy="36427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4164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E28E97-2DD9-D92A-42C1-A39C52317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29" y="-24793"/>
            <a:ext cx="9144000" cy="747480"/>
          </a:xfrm>
        </p:spPr>
        <p:txBody>
          <a:bodyPr>
            <a:normAutofit/>
          </a:bodyPr>
          <a:lstStyle/>
          <a:p>
            <a:pPr algn="l"/>
            <a:r>
              <a:rPr lang="pt-BR" sz="3600" dirty="0">
                <a:solidFill>
                  <a:srgbClr val="2C447D"/>
                </a:solidFill>
                <a:latin typeface="Montserrat ExtraBold" panose="00000900000000000000" pitchFamily="50" charset="0"/>
              </a:rPr>
              <a:t>Caso 1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4F191A0-0F7A-CF65-8353-F5A6CF2E2B53}"/>
              </a:ext>
            </a:extLst>
          </p:cNvPr>
          <p:cNvSpPr txBox="1">
            <a:spLocks/>
          </p:cNvSpPr>
          <p:nvPr/>
        </p:nvSpPr>
        <p:spPr>
          <a:xfrm>
            <a:off x="812799" y="1062183"/>
            <a:ext cx="2835564" cy="26491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t-BR" sz="1200" dirty="0">
              <a:solidFill>
                <a:srgbClr val="2C447D"/>
              </a:solidFill>
              <a:latin typeface="+mn-lt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AB78283-D043-157D-EA37-801C023C8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08" t="34660" r="48891" b="27968"/>
          <a:stretch/>
        </p:blipFill>
        <p:spPr>
          <a:xfrm>
            <a:off x="4686095" y="0"/>
            <a:ext cx="7860323" cy="692801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EC483A6-5DBE-7501-CAA4-2255A24F7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353" t="21001" r="24989" b="36149"/>
          <a:stretch/>
        </p:blipFill>
        <p:spPr>
          <a:xfrm>
            <a:off x="8314660" y="4462314"/>
            <a:ext cx="4149140" cy="239568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91BF7B6-130D-868E-4E85-2BB98FCA8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27" y="0"/>
            <a:ext cx="5196011" cy="6928015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38154A63-5570-0404-F654-B2CC9303D402}"/>
              </a:ext>
            </a:extLst>
          </p:cNvPr>
          <p:cNvCxnSpPr>
            <a:cxnSpLocks/>
          </p:cNvCxnSpPr>
          <p:nvPr/>
        </p:nvCxnSpPr>
        <p:spPr>
          <a:xfrm flipH="1">
            <a:off x="9446526" y="537882"/>
            <a:ext cx="1275262" cy="96081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975C41D9-F334-CA27-7643-156230DCF4D4}"/>
              </a:ext>
            </a:extLst>
          </p:cNvPr>
          <p:cNvCxnSpPr>
            <a:cxnSpLocks/>
          </p:cNvCxnSpPr>
          <p:nvPr/>
        </p:nvCxnSpPr>
        <p:spPr>
          <a:xfrm flipH="1">
            <a:off x="3648363" y="3012141"/>
            <a:ext cx="600908" cy="54004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9171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279</Words>
  <Application>Microsoft Office PowerPoint</Application>
  <PresentationFormat>Widescreen</PresentationFormat>
  <Paragraphs>23</Paragraphs>
  <Slides>5</Slides>
  <Notes>4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12" baseType="lpstr">
      <vt:lpstr>AdvOTd76a530b</vt:lpstr>
      <vt:lpstr>AdvPS44A44B</vt:lpstr>
      <vt:lpstr>Aptos</vt:lpstr>
      <vt:lpstr>Aptos Display</vt:lpstr>
      <vt:lpstr>Arial</vt:lpstr>
      <vt:lpstr>Montserrat ExtraBold</vt:lpstr>
      <vt:lpstr>Tema do Office</vt:lpstr>
      <vt:lpstr>CASO 1</vt:lpstr>
      <vt:lpstr>PLACA DE ATEROMA: UMA ESTRUTURA DINÂMICA</vt:lpstr>
      <vt:lpstr>Apresentação do PowerPoint</vt:lpstr>
      <vt:lpstr>Caso 1</vt:lpstr>
      <vt:lpstr>Caso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MARCIA MARIA MORALES</dc:creator>
  <cp:lastModifiedBy>Kalil Bubadra</cp:lastModifiedBy>
  <cp:revision>3</cp:revision>
  <dcterms:created xsi:type="dcterms:W3CDTF">2025-08-12T20:34:27Z</dcterms:created>
  <dcterms:modified xsi:type="dcterms:W3CDTF">2025-08-13T19:05:34Z</dcterms:modified>
</cp:coreProperties>
</file>